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58" r:id="rId4"/>
    <p:sldId id="259" r:id="rId5"/>
    <p:sldId id="260" r:id="rId6"/>
    <p:sldId id="261" r:id="rId7"/>
    <p:sldId id="263" r:id="rId8"/>
    <p:sldId id="264"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3" d="100"/>
          <a:sy n="63" d="100"/>
        </p:scale>
        <p:origin x="80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E024C95A-E76F-4520-A71C-F384E036D3CE}" type="datetimeFigureOut">
              <a:rPr lang="es-MX" smtClean="0"/>
              <a:t>16/07/2020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421598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024C95A-E76F-4520-A71C-F384E036D3CE}" type="datetimeFigureOut">
              <a:rPr lang="es-MX" smtClean="0"/>
              <a:t>16/07/2020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363902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024C95A-E76F-4520-A71C-F384E036D3CE}" type="datetimeFigureOut">
              <a:rPr lang="es-MX" smtClean="0"/>
              <a:t>16/07/2020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472097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024C95A-E76F-4520-A71C-F384E036D3CE}" type="datetimeFigureOut">
              <a:rPr lang="es-MX" smtClean="0"/>
              <a:t>16/07/2020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40585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E024C95A-E76F-4520-A71C-F384E036D3CE}" type="datetimeFigureOut">
              <a:rPr lang="es-MX" smtClean="0"/>
              <a:t>16/07/2020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3100255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E024C95A-E76F-4520-A71C-F384E036D3CE}" type="datetimeFigureOut">
              <a:rPr lang="es-MX" smtClean="0"/>
              <a:t>16/07/2020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182905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E024C95A-E76F-4520-A71C-F384E036D3CE}" type="datetimeFigureOut">
              <a:rPr lang="es-MX" smtClean="0"/>
              <a:t>16/07/2020</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162002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E024C95A-E76F-4520-A71C-F384E036D3CE}" type="datetimeFigureOut">
              <a:rPr lang="es-MX" smtClean="0"/>
              <a:t>16/07/2020</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125474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024C95A-E76F-4520-A71C-F384E036D3CE}" type="datetimeFigureOut">
              <a:rPr lang="es-MX" smtClean="0"/>
              <a:t>16/07/2020</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66901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024C95A-E76F-4520-A71C-F384E036D3CE}" type="datetimeFigureOut">
              <a:rPr lang="es-MX" smtClean="0"/>
              <a:t>16/07/2020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42533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024C95A-E76F-4520-A71C-F384E036D3CE}" type="datetimeFigureOut">
              <a:rPr lang="es-MX" smtClean="0"/>
              <a:t>16/07/2020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765C4552-1293-4B66-B2FA-3F0C91C8DDED}" type="slidenum">
              <a:rPr lang="es-MX" smtClean="0"/>
              <a:t>‹Nº›</a:t>
            </a:fld>
            <a:endParaRPr lang="es-MX" dirty="0"/>
          </a:p>
        </p:txBody>
      </p:sp>
    </p:spTree>
    <p:extLst>
      <p:ext uri="{BB962C8B-B14F-4D97-AF65-F5344CB8AC3E}">
        <p14:creationId xmlns:p14="http://schemas.microsoft.com/office/powerpoint/2010/main" val="428133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4C95A-E76F-4520-A71C-F384E036D3CE}" type="datetimeFigureOut">
              <a:rPr lang="es-MX" smtClean="0"/>
              <a:t>16/07/2020</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C4552-1293-4B66-B2FA-3F0C91C8DDED}" type="slidenum">
              <a:rPr lang="es-MX" smtClean="0"/>
              <a:t>‹Nº›</a:t>
            </a:fld>
            <a:endParaRPr lang="es-MX" dirty="0"/>
          </a:p>
        </p:txBody>
      </p:sp>
    </p:spTree>
    <p:extLst>
      <p:ext uri="{BB962C8B-B14F-4D97-AF65-F5344CB8AC3E}">
        <p14:creationId xmlns:p14="http://schemas.microsoft.com/office/powerpoint/2010/main" val="4058507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5062" y="160589"/>
            <a:ext cx="9087853" cy="645528"/>
          </a:xfrm>
        </p:spPr>
        <p:txBody>
          <a:bodyPr>
            <a:normAutofit fontScale="90000"/>
          </a:bodyPr>
          <a:lstStyle/>
          <a:p>
            <a:r>
              <a:rPr lang="es-MX" b="1" dirty="0" smtClean="0"/>
              <a:t>INTRODUCCION</a:t>
            </a:r>
            <a:r>
              <a:rPr lang="es-MX" dirty="0" smtClean="0"/>
              <a:t>-Cimentaciones Profundas</a:t>
            </a:r>
            <a:endParaRPr lang="es-MX" dirty="0"/>
          </a:p>
        </p:txBody>
      </p:sp>
      <p:sp>
        <p:nvSpPr>
          <p:cNvPr id="3" name="Marcador de contenido 2"/>
          <p:cNvSpPr>
            <a:spLocks noGrp="1"/>
          </p:cNvSpPr>
          <p:nvPr>
            <p:ph sz="half" idx="1"/>
          </p:nvPr>
        </p:nvSpPr>
        <p:spPr>
          <a:xfrm>
            <a:off x="405062" y="806116"/>
            <a:ext cx="7361242" cy="5753179"/>
          </a:xfrm>
        </p:spPr>
        <p:txBody>
          <a:bodyPr>
            <a:normAutofit/>
          </a:bodyPr>
          <a:lstStyle/>
          <a:p>
            <a:pPr marL="0" indent="0" algn="just">
              <a:buNone/>
            </a:pPr>
            <a:r>
              <a:rPr lang="es-ES" sz="2000" dirty="0">
                <a:latin typeface="+mj-lt"/>
              </a:rPr>
              <a:t>La cimentación es una de las actividades más extensas en construcción de todo proyecto, es por ello que en este Curso profundizaremos con las cimentaciones profundas y daremos continuidad a lo visto en el curso anterior sobre </a:t>
            </a:r>
            <a:r>
              <a:rPr lang="es-ES" sz="2000" dirty="0" smtClean="0">
                <a:latin typeface="+mj-lt"/>
              </a:rPr>
              <a:t>Cimentaciones.         Las </a:t>
            </a:r>
            <a:r>
              <a:rPr lang="es-ES" sz="2000" dirty="0">
                <a:latin typeface="+mj-lt"/>
              </a:rPr>
              <a:t>cimentaciones profundas contienen varios tipos en su actividad, ya que </a:t>
            </a:r>
            <a:r>
              <a:rPr lang="es-ES" sz="2000" dirty="0" smtClean="0">
                <a:latin typeface="+mj-lt"/>
              </a:rPr>
              <a:t>depende </a:t>
            </a:r>
            <a:r>
              <a:rPr lang="es-ES" sz="2000" dirty="0">
                <a:latin typeface="+mj-lt"/>
              </a:rPr>
              <a:t>del tipo de proyecto </a:t>
            </a:r>
            <a:r>
              <a:rPr lang="es-ES" sz="2000" dirty="0" smtClean="0">
                <a:latin typeface="+mj-lt"/>
              </a:rPr>
              <a:t>y </a:t>
            </a:r>
            <a:r>
              <a:rPr lang="es-ES" sz="2000" dirty="0">
                <a:latin typeface="+mj-lt"/>
              </a:rPr>
              <a:t>suelo encontrado en el Lote destinado para ejecutar </a:t>
            </a:r>
            <a:r>
              <a:rPr lang="es-ES" sz="2000" dirty="0" smtClean="0">
                <a:latin typeface="+mj-lt"/>
              </a:rPr>
              <a:t>esta actividad.</a:t>
            </a:r>
            <a:endParaRPr lang="es-ES" sz="2000" dirty="0">
              <a:latin typeface="+mj-lt"/>
            </a:endParaRPr>
          </a:p>
          <a:p>
            <a:pPr marL="0" indent="0" algn="just">
              <a:buNone/>
            </a:pPr>
            <a:r>
              <a:rPr lang="es-ES" sz="2000" dirty="0">
                <a:latin typeface="+mj-lt"/>
              </a:rPr>
              <a:t>En el curso anterior ya vimos los tipos de pilotes que se utilizan en cimentación, como los pilotes prefabricados hincados, los pilotes metálicos y los pilotes prexcavados fundidos in </a:t>
            </a:r>
            <a:r>
              <a:rPr lang="es-ES" sz="2000" dirty="0" smtClean="0">
                <a:latin typeface="+mj-lt"/>
              </a:rPr>
              <a:t>situ.                               Es </a:t>
            </a:r>
            <a:r>
              <a:rPr lang="es-ES" sz="2000" dirty="0">
                <a:latin typeface="+mj-lt"/>
              </a:rPr>
              <a:t>muy relevante complementar a través de este segundo curso hablando de Cimentaciones, con los otros tipos de cimentaciones profundas conocidas</a:t>
            </a:r>
            <a:r>
              <a:rPr lang="es-ES" sz="2000" dirty="0" smtClean="0">
                <a:latin typeface="+mj-lt"/>
              </a:rPr>
              <a:t>.</a:t>
            </a:r>
          </a:p>
          <a:p>
            <a:pPr marL="0" indent="0" algn="just">
              <a:buNone/>
            </a:pPr>
            <a:r>
              <a:rPr lang="es-ES" sz="2000" dirty="0">
                <a:latin typeface="+mj-lt"/>
              </a:rPr>
              <a:t>Estas cimentaciones son </a:t>
            </a:r>
            <a:r>
              <a:rPr lang="es-ES" sz="2000" dirty="0" smtClean="0">
                <a:latin typeface="+mj-lt"/>
              </a:rPr>
              <a:t>utilizadas </a:t>
            </a:r>
            <a:r>
              <a:rPr lang="es-ES" sz="2000" dirty="0">
                <a:latin typeface="+mj-lt"/>
              </a:rPr>
              <a:t>cuando el terreno firme no se encuentra en la superficie sino a mayor </a:t>
            </a:r>
            <a:r>
              <a:rPr lang="es-ES" sz="2000" dirty="0" smtClean="0">
                <a:latin typeface="+mj-lt"/>
              </a:rPr>
              <a:t>profundidad. Es </a:t>
            </a:r>
            <a:r>
              <a:rPr lang="es-ES" sz="2000" dirty="0">
                <a:latin typeface="+mj-lt"/>
              </a:rPr>
              <a:t>pertinente recordar que los pilotes son elementos de cimentación de gran longitud comparada con su sección transversal, que enterrado consigue una cierta capacidad de carga, </a:t>
            </a:r>
            <a:r>
              <a:rPr lang="es-ES" sz="2000" dirty="0" smtClean="0">
                <a:latin typeface="+mj-lt"/>
              </a:rPr>
              <a:t>mas la </a:t>
            </a:r>
            <a:r>
              <a:rPr lang="es-ES" sz="2000" dirty="0">
                <a:latin typeface="+mj-lt"/>
              </a:rPr>
              <a:t>resistencia </a:t>
            </a:r>
            <a:r>
              <a:rPr lang="es-ES" sz="2000" dirty="0" smtClean="0">
                <a:latin typeface="+mj-lt"/>
              </a:rPr>
              <a:t>obtenida por fricción lateral </a:t>
            </a:r>
            <a:r>
              <a:rPr lang="es-ES" sz="2000" dirty="0">
                <a:latin typeface="+mj-lt"/>
              </a:rPr>
              <a:t>con el </a:t>
            </a:r>
            <a:r>
              <a:rPr lang="es-ES" sz="2000" dirty="0" smtClean="0">
                <a:latin typeface="+mj-lt"/>
              </a:rPr>
              <a:t>suelo </a:t>
            </a:r>
            <a:r>
              <a:rPr lang="es-ES" sz="2000" dirty="0">
                <a:latin typeface="+mj-lt"/>
              </a:rPr>
              <a:t>y su apoyo en </a:t>
            </a:r>
            <a:r>
              <a:rPr lang="es-ES" sz="2000" dirty="0" smtClean="0">
                <a:latin typeface="+mj-lt"/>
              </a:rPr>
              <a:t>la punta</a:t>
            </a:r>
            <a:r>
              <a:rPr lang="es-ES" sz="2000" dirty="0">
                <a:latin typeface="+mj-lt"/>
              </a:rPr>
              <a:t>.</a:t>
            </a:r>
          </a:p>
          <a:p>
            <a:pPr marL="0" indent="0" algn="just">
              <a:buNone/>
            </a:pPr>
            <a:endParaRPr lang="es-ES" sz="2000" dirty="0">
              <a:latin typeface="+mj-lt"/>
            </a:endParaRPr>
          </a:p>
          <a:p>
            <a:pPr marL="0" indent="0">
              <a:buNone/>
            </a:pPr>
            <a:endParaRPr lang="es-MX" sz="2000" dirty="0">
              <a:latin typeface="+mj-lt"/>
            </a:endParaRP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71104" y="3950207"/>
            <a:ext cx="3877056" cy="2433387"/>
          </a:xfrm>
        </p:spPr>
      </p:pic>
    </p:spTree>
    <p:extLst>
      <p:ext uri="{BB962C8B-B14F-4D97-AF65-F5344CB8AC3E}">
        <p14:creationId xmlns:p14="http://schemas.microsoft.com/office/powerpoint/2010/main" val="106086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69334" y="270933"/>
            <a:ext cx="8109033" cy="903111"/>
          </a:xfrm>
        </p:spPr>
        <p:txBody>
          <a:bodyPr>
            <a:normAutofit fontScale="90000"/>
          </a:bodyPr>
          <a:lstStyle/>
          <a:p>
            <a:pPr lvl="3"/>
            <a:r>
              <a:rPr lang="es-CO" sz="2700" b="1" dirty="0" smtClean="0"/>
              <a:t>1. Tipo de Pilote mas usado en cimentación profunda.</a:t>
            </a:r>
            <a:endParaRPr lang="es-MX" sz="2700" dirty="0"/>
          </a:p>
        </p:txBody>
      </p:sp>
      <p:sp>
        <p:nvSpPr>
          <p:cNvPr id="9" name="Marcador de texto 8"/>
          <p:cNvSpPr>
            <a:spLocks noGrp="1"/>
          </p:cNvSpPr>
          <p:nvPr>
            <p:ph type="body" sz="half" idx="2"/>
          </p:nvPr>
        </p:nvSpPr>
        <p:spPr>
          <a:xfrm>
            <a:off x="169335" y="1388534"/>
            <a:ext cx="4323644" cy="5249333"/>
          </a:xfrm>
        </p:spPr>
        <p:txBody>
          <a:bodyPr>
            <a:normAutofit/>
          </a:bodyPr>
          <a:lstStyle/>
          <a:p>
            <a:pPr algn="just">
              <a:lnSpc>
                <a:spcPct val="107000"/>
              </a:lnSpc>
              <a:spcAft>
                <a:spcPts val="0"/>
              </a:spcAft>
            </a:pPr>
            <a:r>
              <a:rPr lang="es-CO" sz="2000" dirty="0" smtClean="0">
                <a:effectLst/>
                <a:latin typeface="Arial" panose="020B0604020202020204" pitchFamily="34" charset="0"/>
                <a:ea typeface="Calibri" panose="020F0502020204030204" pitchFamily="34" charset="0"/>
                <a:cs typeface="Times New Roman" panose="02020603050405020304" pitchFamily="18" charset="0"/>
              </a:rPr>
              <a:t>Iniciaremos desde la localización del pilote hasta su hormigonado final, la importancia que tiene la bentonita en la normal ejecución de la actividad.</a:t>
            </a:r>
            <a:endParaRPr lang="es-MX"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es-CO" sz="2000"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1er. PASO</a:t>
            </a:r>
            <a:r>
              <a:rPr lang="es-CO" sz="2000"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Instalación de la piloteadora en el punto preciso cumpliendo con el trazo de los ejes, aquí el operario maniobra su máquina para iniciar con la actividad de excavación. La localización debe ser corroborada con el inspector de obra y con el Ingeniero Residente de obra, que junto con la Interventoría dan vía libre al inicio.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Marcador de contenido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0515" y="1579992"/>
            <a:ext cx="3383053" cy="4866415"/>
          </a:xfrm>
        </p:spPr>
      </p:pic>
    </p:spTree>
    <p:extLst>
      <p:ext uri="{BB962C8B-B14F-4D97-AF65-F5344CB8AC3E}">
        <p14:creationId xmlns:p14="http://schemas.microsoft.com/office/powerpoint/2010/main" val="171483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913" y="265289"/>
            <a:ext cx="3341509" cy="530225"/>
          </a:xfrm>
        </p:spPr>
        <p:txBody>
          <a:bodyPr>
            <a:normAutofit/>
          </a:bodyPr>
          <a:lstStyle/>
          <a:p>
            <a:r>
              <a:rPr lang="es-ES" sz="2400" b="1" dirty="0" smtClean="0">
                <a:latin typeface="+mn-lt"/>
              </a:rPr>
              <a:t>2do. PASO</a:t>
            </a:r>
            <a:endParaRPr lang="es-MX" sz="2400" b="1" dirty="0">
              <a:latin typeface="+mn-lt"/>
            </a:endParaRPr>
          </a:p>
        </p:txBody>
      </p:sp>
      <p:sp>
        <p:nvSpPr>
          <p:cNvPr id="4" name="Marcador de texto 3"/>
          <p:cNvSpPr>
            <a:spLocks noGrp="1"/>
          </p:cNvSpPr>
          <p:nvPr>
            <p:ph type="body" sz="half" idx="2"/>
          </p:nvPr>
        </p:nvSpPr>
        <p:spPr>
          <a:xfrm>
            <a:off x="191913" y="1011071"/>
            <a:ext cx="3488266" cy="4881563"/>
          </a:xfrm>
        </p:spPr>
        <p:txBody>
          <a:bodyPr>
            <a:normAutofit/>
          </a:bodyPr>
          <a:lstStyle/>
          <a:p>
            <a:pPr lvl="0" algn="just">
              <a:lnSpc>
                <a:spcPct val="107000"/>
              </a:lnSpc>
              <a:spcAft>
                <a:spcPts val="0"/>
              </a:spcAft>
            </a:pPr>
            <a:r>
              <a:rPr lang="es-CO" sz="2000"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Utilizando la broca la piloteadora comienza con la excavación del pilote, que a medida que va excavando, la manguera que se aprecia en la figura va depositando la Bentonita que evitará el derrumbe de las paredes del hueco.</a:t>
            </a:r>
          </a:p>
          <a:p>
            <a:pPr lvl="0" algn="just">
              <a:lnSpc>
                <a:spcPct val="107000"/>
              </a:lnSpc>
              <a:spcAft>
                <a:spcPts val="0"/>
              </a:spcAft>
            </a:pPr>
            <a:r>
              <a:rPr lang="es-CO" sz="2000"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El terreno desalojado debe ser retirado a medida que la piloteadora excava, para mantener organizado y limpio el sitio de trabajo.</a:t>
            </a:r>
            <a:endParaRPr lang="es-CO" sz="2000"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endParaRPr lang="es-MX"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MX" sz="2000" dirty="0"/>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0179" y="579956"/>
            <a:ext cx="4560710" cy="5166088"/>
          </a:xfrm>
        </p:spPr>
      </p:pic>
    </p:spTree>
    <p:extLst>
      <p:ext uri="{BB962C8B-B14F-4D97-AF65-F5344CB8AC3E}">
        <p14:creationId xmlns:p14="http://schemas.microsoft.com/office/powerpoint/2010/main" val="1077774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466" y="118534"/>
            <a:ext cx="4259615" cy="530225"/>
          </a:xfrm>
        </p:spPr>
        <p:txBody>
          <a:bodyPr>
            <a:normAutofit/>
          </a:bodyPr>
          <a:lstStyle/>
          <a:p>
            <a:r>
              <a:rPr lang="es-ES" sz="2400" b="1" dirty="0" smtClean="0">
                <a:latin typeface="+mn-lt"/>
              </a:rPr>
              <a:t>3er. PASO</a:t>
            </a:r>
            <a:endParaRPr lang="es-MX" sz="2400" b="1" dirty="0">
              <a:latin typeface="+mn-lt"/>
            </a:endParaRPr>
          </a:p>
        </p:txBody>
      </p:sp>
      <p:sp>
        <p:nvSpPr>
          <p:cNvPr id="4" name="Marcador de texto 3"/>
          <p:cNvSpPr>
            <a:spLocks noGrp="1"/>
          </p:cNvSpPr>
          <p:nvPr>
            <p:ph type="body" sz="half" idx="2"/>
          </p:nvPr>
        </p:nvSpPr>
        <p:spPr>
          <a:xfrm>
            <a:off x="135466" y="648759"/>
            <a:ext cx="4741334" cy="5887508"/>
          </a:xfrm>
        </p:spPr>
        <p:txBody>
          <a:bodyPr>
            <a:normAutofit lnSpcReduction="10000"/>
          </a:bodyPr>
          <a:lstStyle/>
          <a:p>
            <a:pPr lvl="0" algn="just">
              <a:lnSpc>
                <a:spcPct val="107000"/>
              </a:lnSpc>
              <a:spcAft>
                <a:spcPts val="0"/>
              </a:spcAft>
            </a:pPr>
            <a:r>
              <a:rPr lang="es-CO" sz="2000" dirty="0" smtClean="0">
                <a:solidFill>
                  <a:srgbClr val="0070C0"/>
                </a:solidFill>
                <a:effectLst/>
                <a:latin typeface="+mj-lt"/>
                <a:ea typeface="Calibri" panose="020F0502020204030204" pitchFamily="34" charset="0"/>
                <a:cs typeface="Times New Roman" panose="02020603050405020304" pitchFamily="18" charset="0"/>
              </a:rPr>
              <a:t>Simultáneamente a la excavación del pilote se va amarrando el refuerzo de la canasta compuesta por, hierros verticales según su diseño ajustados con un espiral transversalmente que  le da rigidez al elemento estructural, han utilizado la soldadura para amarrar el espiral al refuerzo vertical, lo cual no sería recomendable la utilización de ese método, ya que la soldadura cristaliza el acero. La única manera de realizarlo con soldadura, es utilizando el espiral con hierro de 36.000 psi.</a:t>
            </a:r>
            <a:endParaRPr lang="es-MX" sz="1800" dirty="0">
              <a:latin typeface="+mj-lt"/>
              <a:ea typeface="Calibri" panose="020F0502020204030204" pitchFamily="34" charset="0"/>
              <a:cs typeface="Times New Roman" panose="02020603050405020304" pitchFamily="18" charset="0"/>
            </a:endParaRPr>
          </a:p>
          <a:p>
            <a:pPr lvl="0" algn="just">
              <a:lnSpc>
                <a:spcPct val="107000"/>
              </a:lnSpc>
              <a:spcAft>
                <a:spcPts val="0"/>
              </a:spcAft>
            </a:pPr>
            <a:r>
              <a:rPr lang="es-CO" sz="2000" dirty="0" smtClean="0">
                <a:solidFill>
                  <a:srgbClr val="0070C0"/>
                </a:solidFill>
                <a:effectLst/>
                <a:latin typeface="+mj-lt"/>
                <a:ea typeface="Calibri" panose="020F0502020204030204" pitchFamily="34" charset="0"/>
                <a:cs typeface="Times New Roman" panose="02020603050405020304" pitchFamily="18" charset="0"/>
              </a:rPr>
              <a:t>Es importante colocar espaciadores en las partes externas de la canasta para garantizar el recubrimiento entre el hierro y las paredes del hueco, entre menos contacto tenga el refuerzo con el suelo, se evitara corrosión del acero, también estar pendiente de la verticalidad de la canasta.</a:t>
            </a:r>
            <a:endParaRPr lang="es-MX" sz="1800" dirty="0">
              <a:effectLst/>
              <a:latin typeface="+mj-lt"/>
              <a:ea typeface="Calibri" panose="020F0502020204030204" pitchFamily="34" charset="0"/>
              <a:cs typeface="Times New Roman" panose="02020603050405020304" pitchFamily="18" charset="0"/>
            </a:endParaRPr>
          </a:p>
        </p:txBody>
      </p:sp>
      <p:sp>
        <p:nvSpPr>
          <p:cNvPr id="7" name="Flecha derecha 6"/>
          <p:cNvSpPr/>
          <p:nvPr/>
        </p:nvSpPr>
        <p:spPr>
          <a:xfrm>
            <a:off x="4861731" y="2141778"/>
            <a:ext cx="52307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Flecha derecha 7"/>
          <p:cNvSpPr/>
          <p:nvPr/>
        </p:nvSpPr>
        <p:spPr>
          <a:xfrm>
            <a:off x="4869266" y="5160942"/>
            <a:ext cx="7300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Marcador de contenido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4801" y="820576"/>
            <a:ext cx="3251199" cy="2642404"/>
          </a:xfr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9289" y="3702756"/>
            <a:ext cx="6073422" cy="2851635"/>
          </a:xfrm>
          <a:prstGeom prst="rect">
            <a:avLst/>
          </a:prstGeom>
        </p:spPr>
      </p:pic>
    </p:spTree>
    <p:extLst>
      <p:ext uri="{BB962C8B-B14F-4D97-AF65-F5344CB8AC3E}">
        <p14:creationId xmlns:p14="http://schemas.microsoft.com/office/powerpoint/2010/main" val="209618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167" y="107245"/>
            <a:ext cx="2987144" cy="502356"/>
          </a:xfrm>
        </p:spPr>
        <p:txBody>
          <a:bodyPr>
            <a:normAutofit/>
          </a:bodyPr>
          <a:lstStyle/>
          <a:p>
            <a:r>
              <a:rPr lang="es-ES" sz="2400" b="1" dirty="0" smtClean="0">
                <a:latin typeface="+mn-lt"/>
              </a:rPr>
              <a:t>4to. PASO</a:t>
            </a:r>
            <a:endParaRPr lang="es-MX" sz="2400" b="1" dirty="0">
              <a:latin typeface="+mn-lt"/>
            </a:endParaRPr>
          </a:p>
        </p:txBody>
      </p:sp>
      <p:sp>
        <p:nvSpPr>
          <p:cNvPr id="4" name="Marcador de texto 3"/>
          <p:cNvSpPr>
            <a:spLocks noGrp="1"/>
          </p:cNvSpPr>
          <p:nvPr>
            <p:ph type="body" sz="half" idx="2"/>
          </p:nvPr>
        </p:nvSpPr>
        <p:spPr>
          <a:xfrm>
            <a:off x="151166" y="609600"/>
            <a:ext cx="3845101" cy="5892799"/>
          </a:xfrm>
        </p:spPr>
        <p:txBody>
          <a:bodyPr>
            <a:normAutofit/>
          </a:bodyPr>
          <a:lstStyle/>
          <a:p>
            <a:pPr lvl="0" algn="just">
              <a:lnSpc>
                <a:spcPct val="107000"/>
              </a:lnSpc>
              <a:spcAft>
                <a:spcPts val="0"/>
              </a:spcAft>
            </a:pPr>
            <a:r>
              <a:rPr lang="es-CO" sz="2000" dirty="0">
                <a:solidFill>
                  <a:srgbClr val="0070C0"/>
                </a:solidFill>
                <a:latin typeface="+mj-lt"/>
                <a:ea typeface="Calibri" panose="020F0502020204030204" pitchFamily="34" charset="0"/>
                <a:cs typeface="Times New Roman" panose="02020603050405020304" pitchFamily="18" charset="0"/>
              </a:rPr>
              <a:t>Izaje de la canasta refuerzo del pilote, la parte inferior del refuerzo se deja en punta. Con la terminación de la excavación, la misma piloteadora se encarga de levantarla para llevarla a su posición, como lo muestra la figura.</a:t>
            </a:r>
            <a:endParaRPr lang="es-MX" sz="2000" dirty="0">
              <a:effectLst/>
              <a:latin typeface="+mj-lt"/>
              <a:ea typeface="Calibri" panose="020F0502020204030204" pitchFamily="34" charset="0"/>
              <a:cs typeface="Times New Roman" panose="02020603050405020304" pitchFamily="18" charset="0"/>
            </a:endParaRPr>
          </a:p>
        </p:txBody>
      </p:sp>
      <p:sp>
        <p:nvSpPr>
          <p:cNvPr id="6" name="Rectángulo 5"/>
          <p:cNvSpPr/>
          <p:nvPr/>
        </p:nvSpPr>
        <p:spPr>
          <a:xfrm>
            <a:off x="4342496" y="620890"/>
            <a:ext cx="4233334" cy="1409617"/>
          </a:xfrm>
          <a:prstGeom prst="rect">
            <a:avLst/>
          </a:prstGeom>
        </p:spPr>
        <p:txBody>
          <a:bodyPr wrap="square">
            <a:spAutoFit/>
          </a:bodyPr>
          <a:lstStyle/>
          <a:p>
            <a:pPr lvl="0" algn="just">
              <a:lnSpc>
                <a:spcPct val="107000"/>
              </a:lnSpc>
              <a:spcAft>
                <a:spcPts val="0"/>
              </a:spcAft>
            </a:pPr>
            <a:r>
              <a:rPr lang="es-CO" sz="2000" dirty="0" smtClean="0">
                <a:solidFill>
                  <a:srgbClr val="0070C0"/>
                </a:solidFill>
                <a:effectLst/>
                <a:latin typeface="+mj-lt"/>
                <a:ea typeface="Calibri" panose="020F0502020204030204" pitchFamily="34" charset="0"/>
                <a:cs typeface="Times New Roman" panose="02020603050405020304" pitchFamily="18" charset="0"/>
              </a:rPr>
              <a:t>Canasta en modo vertical lista para bajarla hasta la profundidad del hueco, perímetro del hueco bien libre de tierra para facilitar la actividad.</a:t>
            </a:r>
            <a:endParaRPr lang="es-MX" sz="2000" dirty="0">
              <a:effectLst/>
              <a:latin typeface="+mj-lt"/>
              <a:ea typeface="Calibri" panose="020F0502020204030204" pitchFamily="34" charset="0"/>
              <a:cs typeface="Times New Roman" panose="02020603050405020304" pitchFamily="18" charset="0"/>
            </a:endParaRPr>
          </a:p>
        </p:txBody>
      </p:sp>
      <p:pic>
        <p:nvPicPr>
          <p:cNvPr id="9" name="Marcador de contenido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2148" y="2030507"/>
            <a:ext cx="4094029" cy="4568412"/>
          </a:xfr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92" y="2991556"/>
            <a:ext cx="3762076" cy="3607363"/>
          </a:xfrm>
          <a:prstGeom prst="rect">
            <a:avLst/>
          </a:prstGeom>
        </p:spPr>
      </p:pic>
    </p:spTree>
    <p:extLst>
      <p:ext uri="{BB962C8B-B14F-4D97-AF65-F5344CB8AC3E}">
        <p14:creationId xmlns:p14="http://schemas.microsoft.com/office/powerpoint/2010/main" val="350457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2222" y="304800"/>
            <a:ext cx="3691467" cy="530225"/>
          </a:xfrm>
        </p:spPr>
        <p:txBody>
          <a:bodyPr>
            <a:normAutofit/>
          </a:bodyPr>
          <a:lstStyle/>
          <a:p>
            <a:r>
              <a:rPr lang="es-ES" sz="2400" dirty="0" smtClean="0">
                <a:latin typeface="+mn-lt"/>
              </a:rPr>
              <a:t>5to. PASO</a:t>
            </a:r>
            <a:endParaRPr lang="es-MX" sz="2400" dirty="0">
              <a:latin typeface="+mn-lt"/>
            </a:endParaRPr>
          </a:p>
        </p:txBody>
      </p:sp>
      <p:sp>
        <p:nvSpPr>
          <p:cNvPr id="4" name="Marcador de texto 3"/>
          <p:cNvSpPr>
            <a:spLocks noGrp="1"/>
          </p:cNvSpPr>
          <p:nvPr>
            <p:ph type="body" sz="half" idx="2"/>
          </p:nvPr>
        </p:nvSpPr>
        <p:spPr>
          <a:xfrm>
            <a:off x="282222" y="789517"/>
            <a:ext cx="3273778" cy="5706887"/>
          </a:xfrm>
        </p:spPr>
        <p:txBody>
          <a:bodyPr>
            <a:normAutofit fontScale="92500"/>
          </a:bodyPr>
          <a:lstStyle/>
          <a:p>
            <a:pPr lvl="0" algn="just">
              <a:lnSpc>
                <a:spcPct val="107000"/>
              </a:lnSpc>
              <a:spcAft>
                <a:spcPts val="0"/>
              </a:spcAft>
            </a:pPr>
            <a:r>
              <a:rPr lang="es-CO" sz="2100" dirty="0">
                <a:solidFill>
                  <a:srgbClr val="0070C0"/>
                </a:solidFill>
                <a:latin typeface="+mj-lt"/>
                <a:ea typeface="Calibri" panose="020F0502020204030204" pitchFamily="34" charset="0"/>
                <a:cs typeface="Times New Roman" panose="02020603050405020304" pitchFamily="18" charset="0"/>
              </a:rPr>
              <a:t>Colocación de espaciadores en todo el perímetro de la canasta, esto garantiza el recubrimiento del hormigón, a medida que se baja, se colocan los elementos como se ve en la figura, hierro completamente libre de material extraño y canasta amarrada con alambre negro</a:t>
            </a:r>
            <a:r>
              <a:rPr lang="es-CO" sz="2100" dirty="0" smtClean="0">
                <a:solidFill>
                  <a:srgbClr val="0070C0"/>
                </a:solidFill>
                <a:latin typeface="+mj-lt"/>
                <a:ea typeface="Calibri" panose="020F0502020204030204" pitchFamily="34" charset="0"/>
                <a:cs typeface="Times New Roman" panose="02020603050405020304" pitchFamily="18" charset="0"/>
              </a:rPr>
              <a:t>.</a:t>
            </a:r>
          </a:p>
          <a:p>
            <a:pPr lvl="0" algn="just">
              <a:lnSpc>
                <a:spcPct val="107000"/>
              </a:lnSpc>
              <a:spcAft>
                <a:spcPts val="0"/>
              </a:spcAft>
            </a:pPr>
            <a:r>
              <a:rPr lang="es-ES" sz="2100" dirty="0" smtClean="0">
                <a:effectLst/>
                <a:latin typeface="+mj-lt"/>
                <a:ea typeface="Calibri" panose="020F0502020204030204" pitchFamily="34" charset="0"/>
                <a:cs typeface="Times New Roman" panose="02020603050405020304" pitchFamily="18" charset="0"/>
              </a:rPr>
              <a:t>Canasta introducida al final del hueco y se deja estacionada esperando el otro tramo. </a:t>
            </a:r>
          </a:p>
          <a:p>
            <a:pPr lvl="0" algn="just">
              <a:lnSpc>
                <a:spcPct val="107000"/>
              </a:lnSpc>
              <a:spcAft>
                <a:spcPts val="0"/>
              </a:spcAft>
            </a:pPr>
            <a:r>
              <a:rPr lang="es-ES" sz="2100" dirty="0" smtClean="0">
                <a:effectLst/>
                <a:latin typeface="+mj-lt"/>
                <a:ea typeface="Calibri" panose="020F0502020204030204" pitchFamily="34" charset="0"/>
                <a:cs typeface="Times New Roman" panose="02020603050405020304" pitchFamily="18" charset="0"/>
              </a:rPr>
              <a:t>Colocación del segundo tramos de la canasta traslapando a la primera, la distancia de traslapo puede ser el estándar dependiendo del diámetro.</a:t>
            </a:r>
            <a:endParaRPr lang="es-MX" sz="2100" dirty="0" smtClean="0">
              <a:effectLst/>
              <a:latin typeface="+mj-lt"/>
              <a:ea typeface="Calibri" panose="020F0502020204030204" pitchFamily="34" charset="0"/>
              <a:cs typeface="Times New Roman" panose="02020603050405020304" pitchFamily="18" charset="0"/>
            </a:endParaRPr>
          </a:p>
          <a:p>
            <a:endParaRPr lang="es-MX" dirty="0"/>
          </a:p>
        </p:txBody>
      </p:sp>
      <p:sp>
        <p:nvSpPr>
          <p:cNvPr id="3" name="Flecha derecha 2"/>
          <p:cNvSpPr/>
          <p:nvPr/>
        </p:nvSpPr>
        <p:spPr>
          <a:xfrm>
            <a:off x="3476472" y="2667062"/>
            <a:ext cx="5988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Flecha derecha 8"/>
          <p:cNvSpPr/>
          <p:nvPr/>
        </p:nvSpPr>
        <p:spPr>
          <a:xfrm>
            <a:off x="4075289" y="5489481"/>
            <a:ext cx="371404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5289" y="508000"/>
            <a:ext cx="3386667" cy="4268715"/>
          </a:xfr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332" y="3420533"/>
            <a:ext cx="4075289" cy="3209043"/>
          </a:xfrm>
          <a:prstGeom prst="rect">
            <a:avLst/>
          </a:prstGeom>
        </p:spPr>
      </p:pic>
    </p:spTree>
    <p:extLst>
      <p:ext uri="{BB962C8B-B14F-4D97-AF65-F5344CB8AC3E}">
        <p14:creationId xmlns:p14="http://schemas.microsoft.com/office/powerpoint/2010/main" val="3035164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872" y="203927"/>
            <a:ext cx="4459111" cy="434622"/>
          </a:xfrm>
        </p:spPr>
        <p:txBody>
          <a:bodyPr>
            <a:normAutofit/>
          </a:bodyPr>
          <a:lstStyle/>
          <a:p>
            <a:r>
              <a:rPr lang="es-ES" sz="2400" dirty="0" smtClean="0">
                <a:latin typeface="+mn-lt"/>
              </a:rPr>
              <a:t>6to. PASO</a:t>
            </a:r>
            <a:endParaRPr lang="es-MX" sz="2400" dirty="0">
              <a:latin typeface="+mn-lt"/>
            </a:endParaRPr>
          </a:p>
        </p:txBody>
      </p:sp>
      <p:sp>
        <p:nvSpPr>
          <p:cNvPr id="4" name="Marcador de texto 3"/>
          <p:cNvSpPr>
            <a:spLocks noGrp="1"/>
          </p:cNvSpPr>
          <p:nvPr>
            <p:ph type="body" sz="half" idx="2"/>
          </p:nvPr>
        </p:nvSpPr>
        <p:spPr>
          <a:xfrm>
            <a:off x="214437" y="668912"/>
            <a:ext cx="3338301" cy="5935088"/>
          </a:xfrm>
        </p:spPr>
        <p:txBody>
          <a:bodyPr>
            <a:normAutofit/>
          </a:bodyPr>
          <a:lstStyle/>
          <a:p>
            <a:pPr lvl="0" algn="just">
              <a:lnSpc>
                <a:spcPct val="107000"/>
              </a:lnSpc>
              <a:spcAft>
                <a:spcPts val="0"/>
              </a:spcAft>
            </a:pPr>
            <a:r>
              <a:rPr lang="es-CO" sz="2000" dirty="0" smtClean="0">
                <a:solidFill>
                  <a:srgbClr val="0070C0"/>
                </a:solidFill>
                <a:effectLst/>
                <a:latin typeface="+mj-lt"/>
                <a:ea typeface="Calibri" panose="020F0502020204030204" pitchFamily="34" charset="0"/>
                <a:cs typeface="Times New Roman" panose="02020603050405020304" pitchFamily="18" charset="0"/>
              </a:rPr>
              <a:t>Izaje y colocación de la tubería tremie, esta va hasta el fondo del pilote que tiene un fin relevante, que es el desplazamiento de la bentonita hacia arriba y evitar contaminación del hormigón, como el concreto es más denso que la bentonita, la va desplazando a medida que se echa el material.</a:t>
            </a:r>
          </a:p>
          <a:p>
            <a:pPr marL="342900" lvl="0" indent="-342900" algn="just">
              <a:lnSpc>
                <a:spcPct val="107000"/>
              </a:lnSpc>
              <a:spcAft>
                <a:spcPts val="0"/>
              </a:spcAft>
              <a:buFont typeface="Wingdings" panose="05000000000000000000" pitchFamily="2" charset="2"/>
              <a:buChar char=""/>
            </a:pPr>
            <a:r>
              <a:rPr lang="es-CO" sz="2000" dirty="0" smtClean="0">
                <a:solidFill>
                  <a:srgbClr val="0070C0"/>
                </a:solidFill>
                <a:effectLst/>
                <a:latin typeface="+mj-lt"/>
                <a:ea typeface="Calibri" panose="020F0502020204030204" pitchFamily="34" charset="0"/>
                <a:cs typeface="Times New Roman" panose="02020603050405020304" pitchFamily="18" charset="0"/>
              </a:rPr>
              <a:t>Empate de la segunda parte de la tubería tremie y el embudo, usando una grúa diferente a la piloteadora. El embudo va hasta el nivel de suelo.</a:t>
            </a:r>
            <a:endParaRPr lang="es-MX" sz="2000" dirty="0">
              <a:latin typeface="+mj-lt"/>
              <a:ea typeface="Calibri" panose="020F0502020204030204" pitchFamily="34" charset="0"/>
              <a:cs typeface="Times New Roman" panose="02020603050405020304" pitchFamily="18" charset="0"/>
            </a:endParaRPr>
          </a:p>
          <a:p>
            <a:pPr lvl="0" algn="just">
              <a:lnSpc>
                <a:spcPct val="107000"/>
              </a:lnSpc>
              <a:spcAft>
                <a:spcPts val="0"/>
              </a:spcAft>
            </a:pPr>
            <a:endParaRPr lang="es-MX"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MX" sz="2000" dirty="0"/>
          </a:p>
        </p:txBody>
      </p:sp>
      <p:sp>
        <p:nvSpPr>
          <p:cNvPr id="3" name="Flecha derecha 2"/>
          <p:cNvSpPr/>
          <p:nvPr/>
        </p:nvSpPr>
        <p:spPr>
          <a:xfrm>
            <a:off x="3466415" y="2652889"/>
            <a:ext cx="66486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Flecha derecha 6"/>
          <p:cNvSpPr/>
          <p:nvPr/>
        </p:nvSpPr>
        <p:spPr>
          <a:xfrm>
            <a:off x="3552738" y="5417213"/>
            <a:ext cx="43281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Marcador de contenido 1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8399" t="21492" r="54080" b="28598"/>
          <a:stretch/>
        </p:blipFill>
        <p:spPr>
          <a:xfrm>
            <a:off x="4185237" y="851063"/>
            <a:ext cx="3461082" cy="4353635"/>
          </a:xfrm>
        </p:spPr>
      </p:pic>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901" y="3341511"/>
            <a:ext cx="3780521" cy="3262489"/>
          </a:xfrm>
          <a:prstGeom prst="rect">
            <a:avLst/>
          </a:prstGeom>
        </p:spPr>
      </p:pic>
    </p:spTree>
    <p:extLst>
      <p:ext uri="{BB962C8B-B14F-4D97-AF65-F5344CB8AC3E}">
        <p14:creationId xmlns:p14="http://schemas.microsoft.com/office/powerpoint/2010/main" val="1918781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912" y="95955"/>
            <a:ext cx="4580114" cy="530225"/>
          </a:xfrm>
        </p:spPr>
        <p:txBody>
          <a:bodyPr>
            <a:normAutofit/>
          </a:bodyPr>
          <a:lstStyle/>
          <a:p>
            <a:r>
              <a:rPr lang="es-ES" sz="2400" dirty="0" smtClean="0">
                <a:latin typeface="+mn-lt"/>
              </a:rPr>
              <a:t>7mo. PASO</a:t>
            </a:r>
            <a:endParaRPr lang="es-MX" sz="2400" dirty="0">
              <a:latin typeface="+mn-lt"/>
            </a:endParaRPr>
          </a:p>
        </p:txBody>
      </p:sp>
      <p:sp>
        <p:nvSpPr>
          <p:cNvPr id="4" name="Marcador de texto 3"/>
          <p:cNvSpPr>
            <a:spLocks noGrp="1"/>
          </p:cNvSpPr>
          <p:nvPr>
            <p:ph type="body" sz="half" idx="2"/>
          </p:nvPr>
        </p:nvSpPr>
        <p:spPr>
          <a:xfrm>
            <a:off x="191912" y="626180"/>
            <a:ext cx="3285066" cy="5785909"/>
          </a:xfrm>
        </p:spPr>
        <p:txBody>
          <a:bodyPr>
            <a:normAutofit fontScale="85000" lnSpcReduction="10000"/>
          </a:bodyPr>
          <a:lstStyle/>
          <a:p>
            <a:pPr lvl="0" algn="just">
              <a:lnSpc>
                <a:spcPct val="107000"/>
              </a:lnSpc>
              <a:spcAft>
                <a:spcPts val="0"/>
              </a:spcAft>
            </a:pPr>
            <a:r>
              <a:rPr lang="es-CO" sz="2000" dirty="0">
                <a:solidFill>
                  <a:srgbClr val="0070C0"/>
                </a:solidFill>
                <a:latin typeface="+mj-lt"/>
                <a:ea typeface="Calibri" panose="020F0502020204030204" pitchFamily="34" charset="0"/>
                <a:cs typeface="Times New Roman" panose="02020603050405020304" pitchFamily="18" charset="0"/>
              </a:rPr>
              <a:t>El concreto llega justo en el momento programado, no es </a:t>
            </a:r>
            <a:r>
              <a:rPr lang="es-CO" sz="2000" dirty="0" smtClean="0">
                <a:solidFill>
                  <a:srgbClr val="0070C0"/>
                </a:solidFill>
                <a:latin typeface="+mj-lt"/>
                <a:ea typeface="Calibri" panose="020F0502020204030204" pitchFamily="34" charset="0"/>
                <a:cs typeface="Times New Roman" panose="02020603050405020304" pitchFamily="18" charset="0"/>
              </a:rPr>
              <a:t>aceptable la </a:t>
            </a:r>
            <a:r>
              <a:rPr lang="es-CO" sz="2000" dirty="0">
                <a:solidFill>
                  <a:srgbClr val="0070C0"/>
                </a:solidFill>
                <a:latin typeface="+mj-lt"/>
                <a:ea typeface="Calibri" panose="020F0502020204030204" pitchFamily="34" charset="0"/>
                <a:cs typeface="Times New Roman" panose="02020603050405020304" pitchFamily="18" charset="0"/>
              </a:rPr>
              <a:t>demora en esta actividad ya que el concreto no espera, se utiliza la torre grúa para el manejo vertical del hormigón, es importante que la relación agua – cemento sea la adecuada para su utilización, normalmente el asentamiento no aplica en estos concretos y su medición se hace de otra manera</a:t>
            </a:r>
            <a:r>
              <a:rPr lang="es-CO" sz="2000" dirty="0" smtClean="0">
                <a:solidFill>
                  <a:srgbClr val="0070C0"/>
                </a:solidFill>
                <a:latin typeface="+mj-lt"/>
                <a:ea typeface="Calibri" panose="020F0502020204030204" pitchFamily="34" charset="0"/>
                <a:cs typeface="Times New Roman" panose="02020603050405020304" pitchFamily="18" charset="0"/>
              </a:rPr>
              <a:t>.</a:t>
            </a:r>
          </a:p>
          <a:p>
            <a:pPr lvl="0" algn="just">
              <a:lnSpc>
                <a:spcPct val="107000"/>
              </a:lnSpc>
              <a:spcAft>
                <a:spcPts val="0"/>
              </a:spcAft>
            </a:pPr>
            <a:r>
              <a:rPr lang="es-ES" sz="2000" dirty="0" smtClean="0">
                <a:latin typeface="+mj-lt"/>
                <a:ea typeface="Calibri" panose="020F0502020204030204" pitchFamily="34" charset="0"/>
                <a:cs typeface="Times New Roman" panose="02020603050405020304" pitchFamily="18" charset="0"/>
              </a:rPr>
              <a:t>Inicio </a:t>
            </a:r>
            <a:r>
              <a:rPr lang="es-ES" sz="2000" dirty="0">
                <a:latin typeface="+mj-lt"/>
                <a:ea typeface="Calibri" panose="020F0502020204030204" pitchFamily="34" charset="0"/>
                <a:cs typeface="Times New Roman" panose="02020603050405020304" pitchFamily="18" charset="0"/>
              </a:rPr>
              <a:t>del vaciado del pilote en donde se utiliza el lodo bentónico, que a medida que el concreto entra, la bentonita sale hasta logara su totalidad, la tubería tremie se sube y se baja para evitar espacios de aire, además sirve de vibrador</a:t>
            </a:r>
            <a:r>
              <a:rPr lang="es-ES" sz="2000" dirty="0" smtClean="0">
                <a:latin typeface="+mj-lt"/>
                <a:ea typeface="Calibri" panose="020F0502020204030204" pitchFamily="34" charset="0"/>
                <a:cs typeface="Times New Roman" panose="02020603050405020304" pitchFamily="18" charset="0"/>
              </a:rPr>
              <a:t>.</a:t>
            </a:r>
          </a:p>
          <a:p>
            <a:pPr lvl="0" algn="just">
              <a:lnSpc>
                <a:spcPct val="107000"/>
              </a:lnSpc>
              <a:spcAft>
                <a:spcPts val="0"/>
              </a:spcAft>
            </a:pPr>
            <a:r>
              <a:rPr lang="es-ES" sz="2000" dirty="0" smtClean="0">
                <a:latin typeface="+mj-lt"/>
                <a:ea typeface="Calibri" panose="020F0502020204030204" pitchFamily="34" charset="0"/>
                <a:cs typeface="Times New Roman" panose="02020603050405020304" pitchFamily="18" charset="0"/>
              </a:rPr>
              <a:t>Brote de la bentonita y final del vaciado del concreto.</a:t>
            </a:r>
            <a:endParaRPr lang="es-MX" sz="2000" dirty="0">
              <a:latin typeface="+mj-lt"/>
              <a:ea typeface="Calibri" panose="020F0502020204030204" pitchFamily="34" charset="0"/>
              <a:cs typeface="Times New Roman" panose="02020603050405020304" pitchFamily="18" charset="0"/>
            </a:endParaRPr>
          </a:p>
          <a:p>
            <a:endParaRPr lang="es-MX" dirty="0"/>
          </a:p>
        </p:txBody>
      </p:sp>
      <p:sp>
        <p:nvSpPr>
          <p:cNvPr id="7" name="Flecha derecha 6"/>
          <p:cNvSpPr/>
          <p:nvPr/>
        </p:nvSpPr>
        <p:spPr>
          <a:xfrm>
            <a:off x="3610688" y="5074356"/>
            <a:ext cx="418218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0000"/>
              </a:solidFill>
            </a:endParaRPr>
          </a:p>
        </p:txBody>
      </p:sp>
      <p:sp>
        <p:nvSpPr>
          <p:cNvPr id="8" name="Flecha derecha 7"/>
          <p:cNvSpPr/>
          <p:nvPr/>
        </p:nvSpPr>
        <p:spPr>
          <a:xfrm>
            <a:off x="3476978" y="1955881"/>
            <a:ext cx="70415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0000"/>
              </a:solidFill>
            </a:endParaRP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1129" y="626180"/>
            <a:ext cx="3611743" cy="3863933"/>
          </a:xfr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1237" y="3499556"/>
            <a:ext cx="3875964" cy="3149600"/>
          </a:xfrm>
          <a:prstGeom prst="rect">
            <a:avLst/>
          </a:prstGeom>
        </p:spPr>
      </p:pic>
    </p:spTree>
    <p:extLst>
      <p:ext uri="{BB962C8B-B14F-4D97-AF65-F5344CB8AC3E}">
        <p14:creationId xmlns:p14="http://schemas.microsoft.com/office/powerpoint/2010/main" val="590375039"/>
      </p:ext>
    </p:extLst>
  </p:cSld>
  <p:clrMapOvr>
    <a:masterClrMapping/>
  </p:clrMapOvr>
</p:sld>
</file>

<file path=ppt/theme/theme1.xml><?xml version="1.0" encoding="utf-8"?>
<a:theme xmlns:a="http://schemas.openxmlformats.org/drawingml/2006/main" name="Tema de Office">
  <a:themeElements>
    <a:clrScheme name="Office">
      <a:dk1>
        <a:sysClr val="windowText" lastClr="EAFFF8"/>
      </a:dk1>
      <a:lt1>
        <a:sysClr val="window" lastClr="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876</Words>
  <Application>Microsoft Office PowerPoint</Application>
  <PresentationFormat>Panorámica</PresentationFormat>
  <Paragraphs>27</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Calibri Light</vt:lpstr>
      <vt:lpstr>Times New Roman</vt:lpstr>
      <vt:lpstr>Wingdings</vt:lpstr>
      <vt:lpstr>Tema de Office</vt:lpstr>
      <vt:lpstr>INTRODUCCION-Cimentaciones Profundas</vt:lpstr>
      <vt:lpstr>1. Tipo de Pilote mas usado en cimentación profunda.</vt:lpstr>
      <vt:lpstr>2do. PASO</vt:lpstr>
      <vt:lpstr>3er. PASO</vt:lpstr>
      <vt:lpstr>4to. PASO</vt:lpstr>
      <vt:lpstr>5to. PASO</vt:lpstr>
      <vt:lpstr>6to. PASO</vt:lpstr>
      <vt:lpstr>7mo. PASO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60</cp:revision>
  <dcterms:created xsi:type="dcterms:W3CDTF">2019-12-16T19:24:49Z</dcterms:created>
  <dcterms:modified xsi:type="dcterms:W3CDTF">2020-07-16T16:45:44Z</dcterms:modified>
</cp:coreProperties>
</file>